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61"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BF5858B-A5BA-49BE-8E22-9530C686B39E}"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DD579-F07A-486D-AEDA-0CBECE35FEB0}"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384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5858B-A5BA-49BE-8E22-9530C686B39E}"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DD579-F07A-486D-AEDA-0CBECE35FEB0}" type="slidenum">
              <a:rPr lang="en-US" smtClean="0"/>
              <a:t>‹#›</a:t>
            </a:fld>
            <a:endParaRPr lang="en-US"/>
          </a:p>
        </p:txBody>
      </p:sp>
    </p:spTree>
    <p:extLst>
      <p:ext uri="{BB962C8B-B14F-4D97-AF65-F5344CB8AC3E}">
        <p14:creationId xmlns:p14="http://schemas.microsoft.com/office/powerpoint/2010/main" val="212087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5858B-A5BA-49BE-8E22-9530C686B39E}"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DD579-F07A-486D-AEDA-0CBECE35FEB0}" type="slidenum">
              <a:rPr lang="en-US" smtClean="0"/>
              <a:t>‹#›</a:t>
            </a:fld>
            <a:endParaRPr lang="en-US"/>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841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5858B-A5BA-49BE-8E22-9530C686B39E}"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DD579-F07A-486D-AEDA-0CBECE35FEB0}" type="slidenum">
              <a:rPr lang="en-US" smtClean="0"/>
              <a:t>‹#›</a:t>
            </a:fld>
            <a:endParaRPr lang="en-US"/>
          </a:p>
        </p:txBody>
      </p:sp>
    </p:spTree>
    <p:extLst>
      <p:ext uri="{BB962C8B-B14F-4D97-AF65-F5344CB8AC3E}">
        <p14:creationId xmlns:p14="http://schemas.microsoft.com/office/powerpoint/2010/main" val="356884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F5858B-A5BA-49BE-8E22-9530C686B39E}"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DD579-F07A-486D-AEDA-0CBECE35FEB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5637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F5858B-A5BA-49BE-8E22-9530C686B39E}"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DD579-F07A-486D-AEDA-0CBECE35FEB0}" type="slidenum">
              <a:rPr lang="en-US" smtClean="0"/>
              <a:t>‹#›</a:t>
            </a:fld>
            <a:endParaRPr lang="en-US"/>
          </a:p>
        </p:txBody>
      </p:sp>
    </p:spTree>
    <p:extLst>
      <p:ext uri="{BB962C8B-B14F-4D97-AF65-F5344CB8AC3E}">
        <p14:creationId xmlns:p14="http://schemas.microsoft.com/office/powerpoint/2010/main" val="1001224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F5858B-A5BA-49BE-8E22-9530C686B39E}"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BDD579-F07A-486D-AEDA-0CBECE35FEB0}" type="slidenum">
              <a:rPr lang="en-US" smtClean="0"/>
              <a:t>‹#›</a:t>
            </a:fld>
            <a:endParaRPr lang="en-US"/>
          </a:p>
        </p:txBody>
      </p:sp>
    </p:spTree>
    <p:extLst>
      <p:ext uri="{BB962C8B-B14F-4D97-AF65-F5344CB8AC3E}">
        <p14:creationId xmlns:p14="http://schemas.microsoft.com/office/powerpoint/2010/main" val="257753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F5858B-A5BA-49BE-8E22-9530C686B39E}"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BDD579-F07A-486D-AEDA-0CBECE35FEB0}" type="slidenum">
              <a:rPr lang="en-US" smtClean="0"/>
              <a:t>‹#›</a:t>
            </a:fld>
            <a:endParaRPr lang="en-US"/>
          </a:p>
        </p:txBody>
      </p:sp>
    </p:spTree>
    <p:extLst>
      <p:ext uri="{BB962C8B-B14F-4D97-AF65-F5344CB8AC3E}">
        <p14:creationId xmlns:p14="http://schemas.microsoft.com/office/powerpoint/2010/main" val="56398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5858B-A5BA-49BE-8E22-9530C686B39E}"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BDD579-F07A-486D-AEDA-0CBECE35FEB0}" type="slidenum">
              <a:rPr lang="en-US" smtClean="0"/>
              <a:t>‹#›</a:t>
            </a:fld>
            <a:endParaRPr lang="en-US"/>
          </a:p>
        </p:txBody>
      </p:sp>
    </p:spTree>
    <p:extLst>
      <p:ext uri="{BB962C8B-B14F-4D97-AF65-F5344CB8AC3E}">
        <p14:creationId xmlns:p14="http://schemas.microsoft.com/office/powerpoint/2010/main" val="186157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F5858B-A5BA-49BE-8E22-9530C686B39E}"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DD579-F07A-486D-AEDA-0CBECE35FEB0}" type="slidenum">
              <a:rPr lang="en-US" smtClean="0"/>
              <a:t>‹#›</a:t>
            </a:fld>
            <a:endParaRPr lang="en-US"/>
          </a:p>
        </p:txBody>
      </p:sp>
    </p:spTree>
    <p:extLst>
      <p:ext uri="{BB962C8B-B14F-4D97-AF65-F5344CB8AC3E}">
        <p14:creationId xmlns:p14="http://schemas.microsoft.com/office/powerpoint/2010/main" val="420382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F5858B-A5BA-49BE-8E22-9530C686B39E}"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DD579-F07A-486D-AEDA-0CBECE35FEB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38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BF5858B-A5BA-49BE-8E22-9530C686B39E}" type="datetimeFigureOut">
              <a:rPr lang="en-US" smtClean="0"/>
              <a:t>3/8/2023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EBDD579-F07A-486D-AEDA-0CBECE35FEB0}"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35842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FB033-6784-CBFA-64C4-2B49A85000A8}"/>
              </a:ext>
            </a:extLst>
          </p:cNvPr>
          <p:cNvSpPr>
            <a:spLocks noGrp="1"/>
          </p:cNvSpPr>
          <p:nvPr>
            <p:ph type="ctrTitle"/>
          </p:nvPr>
        </p:nvSpPr>
        <p:spPr/>
        <p:txBody>
          <a:bodyPr/>
          <a:lstStyle/>
          <a:p>
            <a:r>
              <a:rPr lang="en-US" b="1" dirty="0"/>
              <a:t>Depreciation and other Similar Terms</a:t>
            </a:r>
            <a:endParaRPr lang="en-US" dirty="0"/>
          </a:p>
        </p:txBody>
      </p:sp>
      <p:sp>
        <p:nvSpPr>
          <p:cNvPr id="3" name="Subtitle 2">
            <a:extLst>
              <a:ext uri="{FF2B5EF4-FFF2-40B4-BE49-F238E27FC236}">
                <a16:creationId xmlns:a16="http://schemas.microsoft.com/office/drawing/2014/main" id="{F8C150A1-98F2-709F-C39F-23C98E7FC67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05291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E114C-C474-84DC-71C8-65665AB3A464}"/>
              </a:ext>
            </a:extLst>
          </p:cNvPr>
          <p:cNvSpPr>
            <a:spLocks noGrp="1"/>
          </p:cNvSpPr>
          <p:nvPr>
            <p:ph type="title"/>
          </p:nvPr>
        </p:nvSpPr>
        <p:spPr/>
        <p:txBody>
          <a:bodyPr/>
          <a:lstStyle/>
          <a:p>
            <a:r>
              <a:rPr lang="en-US" b="1" dirty="0"/>
              <a:t>Depreciation and other Similar Terms</a:t>
            </a:r>
          </a:p>
        </p:txBody>
      </p:sp>
      <p:sp>
        <p:nvSpPr>
          <p:cNvPr id="3" name="Content Placeholder 2">
            <a:extLst>
              <a:ext uri="{FF2B5EF4-FFF2-40B4-BE49-F238E27FC236}">
                <a16:creationId xmlns:a16="http://schemas.microsoft.com/office/drawing/2014/main" id="{59766A2D-E8C3-0D43-7304-B5F1DE32A293}"/>
              </a:ext>
            </a:extLst>
          </p:cNvPr>
          <p:cNvSpPr>
            <a:spLocks noGrp="1"/>
          </p:cNvSpPr>
          <p:nvPr>
            <p:ph idx="1"/>
          </p:nvPr>
        </p:nvSpPr>
        <p:spPr/>
        <p:txBody>
          <a:bodyPr>
            <a:normAutofit fontScale="92500"/>
          </a:bodyPr>
          <a:lstStyle/>
          <a:p>
            <a:pPr marL="0" indent="0" algn="just">
              <a:buNone/>
            </a:pPr>
            <a:r>
              <a:rPr lang="en-US" dirty="0"/>
              <a:t>There are some terms like ‘depletion’ and ‘</a:t>
            </a:r>
            <a:r>
              <a:rPr lang="en-US" dirty="0" err="1"/>
              <a:t>amortisation</a:t>
            </a:r>
            <a:r>
              <a:rPr lang="en-US" dirty="0"/>
              <a:t>’, which are also used in connection with depreciation. This has been due to the similar treatment given to them in accounting on the basis of similarity of their outcome, as they represent the expiry of the usefulness of different assets.</a:t>
            </a:r>
          </a:p>
          <a:p>
            <a:pPr marL="0" indent="0" algn="just">
              <a:buNone/>
            </a:pPr>
            <a:r>
              <a:rPr lang="en-US" b="1" dirty="0"/>
              <a:t>Depletion</a:t>
            </a:r>
          </a:p>
          <a:p>
            <a:pPr marL="0" indent="0" algn="just">
              <a:buNone/>
            </a:pPr>
            <a:r>
              <a:rPr lang="en-US" dirty="0"/>
              <a:t>The term depletion is used in the context of extraction of natural resources like mines, quarries, etc. that reduces the availability of the quantity of the material or asset. For example, if a business enterprise is into mining business and purchases a coal mine for ` 10,00,000. Then the value of coal mine declines with the extraction of coal out of the mine. This decline in the value of mine is termed as depletion. The main difference between depletion and depreciation is that the former is concerned with the </a:t>
            </a:r>
            <a:r>
              <a:rPr lang="en-US" dirty="0" err="1"/>
              <a:t>exhaution</a:t>
            </a:r>
            <a:r>
              <a:rPr lang="en-US" dirty="0"/>
              <a:t> of economic resources, but the latter relates to the usage of an asset. In spite of this, the result is erosion in the volume of natural resources and expiry of the service potential. </a:t>
            </a:r>
            <a:r>
              <a:rPr lang="en-US" dirty="0" err="1"/>
              <a:t>Therefore,depletion</a:t>
            </a:r>
            <a:r>
              <a:rPr lang="en-US" dirty="0"/>
              <a:t> and depreciation are given similar accounting treatment.</a:t>
            </a:r>
          </a:p>
        </p:txBody>
      </p:sp>
    </p:spTree>
    <p:extLst>
      <p:ext uri="{BB962C8B-B14F-4D97-AF65-F5344CB8AC3E}">
        <p14:creationId xmlns:p14="http://schemas.microsoft.com/office/powerpoint/2010/main" val="3897633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3FF7A-B4A7-0A66-3DED-482D75B113F7}"/>
              </a:ext>
            </a:extLst>
          </p:cNvPr>
          <p:cNvSpPr>
            <a:spLocks noGrp="1"/>
          </p:cNvSpPr>
          <p:nvPr>
            <p:ph type="title"/>
          </p:nvPr>
        </p:nvSpPr>
        <p:spPr/>
        <p:txBody>
          <a:bodyPr/>
          <a:lstStyle/>
          <a:p>
            <a:r>
              <a:rPr lang="en-US" b="1" dirty="0"/>
              <a:t>Depreciation and other Similar Terms</a:t>
            </a:r>
            <a:endParaRPr lang="en-US" dirty="0"/>
          </a:p>
        </p:txBody>
      </p:sp>
      <p:sp>
        <p:nvSpPr>
          <p:cNvPr id="3" name="Content Placeholder 2">
            <a:extLst>
              <a:ext uri="{FF2B5EF4-FFF2-40B4-BE49-F238E27FC236}">
                <a16:creationId xmlns:a16="http://schemas.microsoft.com/office/drawing/2014/main" id="{C2C4B610-B065-ECAF-2098-3852ECD9923D}"/>
              </a:ext>
            </a:extLst>
          </p:cNvPr>
          <p:cNvSpPr>
            <a:spLocks noGrp="1"/>
          </p:cNvSpPr>
          <p:nvPr>
            <p:ph idx="1"/>
          </p:nvPr>
        </p:nvSpPr>
        <p:spPr/>
        <p:txBody>
          <a:bodyPr>
            <a:normAutofit/>
          </a:bodyPr>
          <a:lstStyle/>
          <a:p>
            <a:pPr marL="0" indent="0" algn="just">
              <a:buNone/>
            </a:pPr>
            <a:r>
              <a:rPr lang="en-US" b="1" dirty="0" err="1"/>
              <a:t>Amortisation</a:t>
            </a:r>
            <a:endParaRPr lang="en-US" b="1" dirty="0"/>
          </a:p>
          <a:p>
            <a:pPr marL="0" indent="0" algn="just">
              <a:buNone/>
            </a:pPr>
            <a:r>
              <a:rPr lang="en-US" dirty="0" err="1"/>
              <a:t>Amortisation</a:t>
            </a:r>
            <a:r>
              <a:rPr lang="en-US" dirty="0"/>
              <a:t> refers to writing-off the cost of intangible assets like patents, copyright, trade marks, franchises, goodwill which have utility for a specified period of time. The procedure for </a:t>
            </a:r>
            <a:r>
              <a:rPr lang="en-US" dirty="0" err="1"/>
              <a:t>amortisation</a:t>
            </a:r>
            <a:r>
              <a:rPr lang="en-US" dirty="0"/>
              <a:t> or periodic write-off of a portion of the cost of intangible assets is the same as that for the depreciation of fixed assets. For example, if a business firm buys a patent for ` 10,00,000 and estimates that its useful life will be 10 years then the business firm must write-off ` 10,00,000 over 10 years. The amount so written- off is technically referred to as </a:t>
            </a:r>
            <a:r>
              <a:rPr lang="en-US" dirty="0" err="1"/>
              <a:t>amortisation</a:t>
            </a:r>
            <a:r>
              <a:rPr lang="en-US" dirty="0"/>
              <a:t>.</a:t>
            </a:r>
          </a:p>
        </p:txBody>
      </p:sp>
    </p:spTree>
    <p:extLst>
      <p:ext uri="{BB962C8B-B14F-4D97-AF65-F5344CB8AC3E}">
        <p14:creationId xmlns:p14="http://schemas.microsoft.com/office/powerpoint/2010/main" val="2552003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0</TotalTime>
  <Words>323</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Tw Cen MT</vt:lpstr>
      <vt:lpstr>Tw Cen MT Condensed</vt:lpstr>
      <vt:lpstr>Wingdings 3</vt:lpstr>
      <vt:lpstr>Integral</vt:lpstr>
      <vt:lpstr>Depreciation and other Similar Terms</vt:lpstr>
      <vt:lpstr>Depreciation and other Similar Terms</vt:lpstr>
      <vt:lpstr>Depreciation and other Similar Terms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Depreciation and other Similar Terms</dc:title>
  <dc:creator>Ananya Priya</dc:creator>
  <cp:lastModifiedBy>Shailee Upadhayay</cp:lastModifiedBy>
  <cp:revision>2</cp:revision>
  <dcterms:created xsi:type="dcterms:W3CDTF">2023-02-10T17:09:49Z</dcterms:created>
  <dcterms:modified xsi:type="dcterms:W3CDTF">2023-03-08T17:11:07Z</dcterms:modified>
</cp:coreProperties>
</file>